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9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66" r:id="rId14"/>
    <p:sldId id="271" r:id="rId15"/>
    <p:sldId id="267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28357E7F-FA7A-4D54-A8D8-BF1B676D501E}">
          <p14:sldIdLst>
            <p14:sldId id="257"/>
            <p14:sldId id="258"/>
            <p14:sldId id="269"/>
            <p14:sldId id="259"/>
            <p14:sldId id="260"/>
          </p14:sldIdLst>
        </p14:section>
        <p14:section name="Sezione senza titolo" id="{80765771-5D0A-4321-A5CF-C4B59415D618}">
          <p14:sldIdLst>
            <p14:sldId id="261"/>
          </p14:sldIdLst>
        </p14:section>
        <p14:section name="Sezione senza titolo" id="{BAB5B5CD-E1B4-4C88-9BEE-FD067FF598B4}">
          <p14:sldIdLst>
            <p14:sldId id="262"/>
            <p14:sldId id="263"/>
            <p14:sldId id="264"/>
            <p14:sldId id="265"/>
            <p14:sldId id="272"/>
            <p14:sldId id="273"/>
            <p14:sldId id="266"/>
            <p14:sldId id="271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be" initials="a" lastIdx="1" clrIdx="0">
    <p:extLst>
      <p:ext uri="{19B8F6BF-5375-455C-9EA6-DF929625EA0E}">
        <p15:presenceInfo xmlns:p15="http://schemas.microsoft.com/office/powerpoint/2012/main" userId="alb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00CC"/>
    <a:srgbClr val="FF0066"/>
    <a:srgbClr val="990099"/>
    <a:srgbClr val="FF00FF"/>
    <a:srgbClr val="FF3399"/>
    <a:srgbClr val="FF33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6-20T18:05:25.228" idx="1">
    <p:pos x="3794" y="2614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t>22/06/2018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332D1B2F-78C3-4A44-8EAE-95C7678334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1"/>
          <a:stretch/>
        </p:blipFill>
        <p:spPr>
          <a:xfrm>
            <a:off x="-13574" y="0"/>
            <a:ext cx="9157574" cy="6858000"/>
          </a:xfr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509C4082-A65E-454D-911E-2311BA937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620688"/>
            <a:ext cx="8229600" cy="1143000"/>
          </a:xfrm>
        </p:spPr>
        <p:txBody>
          <a:bodyPr>
            <a:noAutofit/>
          </a:bodyPr>
          <a:lstStyle/>
          <a:p>
            <a:r>
              <a:rPr lang="it-IT" sz="9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anose="030303020407070D0804" pitchFamily="66" charset="0"/>
              </a:rPr>
              <a:t>Accoglienza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40D2B80-4C8C-419E-89B1-00882F3F7C80}"/>
              </a:ext>
            </a:extLst>
          </p:cNvPr>
          <p:cNvSpPr txBox="1"/>
          <p:nvPr/>
        </p:nvSpPr>
        <p:spPr>
          <a:xfrm>
            <a:off x="1367644" y="4869160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>
                <a:latin typeface="Edwardian Script ITC" panose="030303020407070D0804" pitchFamily="66" charset="0"/>
              </a:rPr>
              <a:t>Accogliere è un modo di essere</a:t>
            </a:r>
          </a:p>
        </p:txBody>
      </p:sp>
    </p:spTree>
    <p:extLst>
      <p:ext uri="{BB962C8B-B14F-4D97-AF65-F5344CB8AC3E}">
        <p14:creationId xmlns:p14="http://schemas.microsoft.com/office/powerpoint/2010/main" val="262593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FF3FC8-30F8-449D-B56A-C4B479747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it-IT" sz="3800" b="1" dirty="0">
                <a:latin typeface="Britannic Bold" panose="020B0903060703020204" pitchFamily="34" charset="0"/>
              </a:rPr>
              <a:t>Secondo noi i genitori cosa intendono per partecipazione alla vita nido\scuola dell’infanzia </a:t>
            </a:r>
            <a:br>
              <a:rPr lang="it-IT" dirty="0">
                <a:latin typeface="Britannic Bold" panose="020B0903060703020204" pitchFamily="34" charset="0"/>
              </a:rPr>
            </a:br>
            <a:br>
              <a:rPr lang="it-IT" dirty="0">
                <a:latin typeface="Britannic Bold" panose="020B0903060703020204" pitchFamily="34" charset="0"/>
              </a:rPr>
            </a:br>
            <a:br>
              <a:rPr lang="it-IT" dirty="0">
                <a:latin typeface="Britannic Bold" panose="020B0903060703020204" pitchFamily="34" charset="0"/>
              </a:rPr>
            </a:br>
            <a:br>
              <a:rPr lang="it-IT" dirty="0">
                <a:latin typeface="Britannic Bold" panose="020B0903060703020204" pitchFamily="34" charset="0"/>
              </a:rPr>
            </a:br>
            <a:br>
              <a:rPr lang="it-IT" dirty="0">
                <a:latin typeface="Britannic Bold" panose="020B0903060703020204" pitchFamily="34" charset="0"/>
              </a:rPr>
            </a:br>
            <a:br>
              <a:rPr lang="it-IT" dirty="0">
                <a:latin typeface="Britannic Bold" panose="020B0903060703020204" pitchFamily="34" charset="0"/>
              </a:rPr>
            </a:br>
            <a:br>
              <a:rPr lang="it-IT" dirty="0">
                <a:latin typeface="Britannic Bold" panose="020B0903060703020204" pitchFamily="34" charset="0"/>
              </a:rPr>
            </a:br>
            <a:br>
              <a:rPr lang="it-IT" dirty="0">
                <a:latin typeface="Britannic Bold" panose="020B0903060703020204" pitchFamily="34" charset="0"/>
              </a:rPr>
            </a:br>
            <a:br>
              <a:rPr lang="it-IT" dirty="0">
                <a:latin typeface="Britannic Bold" panose="020B0903060703020204" pitchFamily="34" charset="0"/>
              </a:rPr>
            </a:br>
            <a:endParaRPr lang="it-IT" dirty="0">
              <a:latin typeface="Britannic Bold" panose="020B090306070302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4ED12B-85E6-461D-9F9C-A422900DB0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6135" y="1938536"/>
            <a:ext cx="3394720" cy="23042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dirty="0">
                <a:latin typeface="Britannic Bold" panose="020B0903060703020204" pitchFamily="34" charset="0"/>
              </a:rPr>
              <a:t>Comunicazione e informazione ( sulle routine e la vita del nido e della scuola dell’ infanzia)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A87743C-1253-47D8-B071-9BF8508687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57936" y="2060849"/>
            <a:ext cx="4038600" cy="16127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dirty="0">
                <a:latin typeface="Britannic Bold" panose="020B0903060703020204" pitchFamily="34" charset="0"/>
              </a:rPr>
              <a:t>Occasioni di incontro nel servizio  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2A3F8B9E-1C0F-405D-AB6D-6FF52C5B6D74}"/>
              </a:ext>
            </a:extLst>
          </p:cNvPr>
          <p:cNvCxnSpPr>
            <a:cxnSpLocks/>
          </p:cNvCxnSpPr>
          <p:nvPr/>
        </p:nvCxnSpPr>
        <p:spPr>
          <a:xfrm flipH="1">
            <a:off x="2312504" y="1574138"/>
            <a:ext cx="737007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912A70E-59C2-47E4-9320-5057487E8C5B}"/>
              </a:ext>
            </a:extLst>
          </p:cNvPr>
          <p:cNvCxnSpPr>
            <a:cxnSpLocks/>
          </p:cNvCxnSpPr>
          <p:nvPr/>
        </p:nvCxnSpPr>
        <p:spPr>
          <a:xfrm>
            <a:off x="5772944" y="1559386"/>
            <a:ext cx="825624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>
            <a:extLst>
              <a:ext uri="{FF2B5EF4-FFF2-40B4-BE49-F238E27FC236}">
                <a16:creationId xmlns:a16="http://schemas.microsoft.com/office/drawing/2014/main" id="{2E27FE2F-9404-497B-85DA-8E87957693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09" b="22849"/>
          <a:stretch/>
        </p:blipFill>
        <p:spPr>
          <a:xfrm>
            <a:off x="0" y="4410330"/>
            <a:ext cx="9144000" cy="245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33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1EADCA77-072A-4634-9576-414E473D52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983"/>
            <a:ext cx="9144000" cy="9144000"/>
          </a:xfrm>
          <a:prstGeom prst="rect">
            <a:avLst/>
          </a:prstGeom>
        </p:spPr>
      </p:pic>
      <p:sp>
        <p:nvSpPr>
          <p:cNvPr id="5" name="Titolo 4">
            <a:extLst>
              <a:ext uri="{FF2B5EF4-FFF2-40B4-BE49-F238E27FC236}">
                <a16:creationId xmlns:a16="http://schemas.microsoft.com/office/drawing/2014/main" id="{EF8DC6F8-441D-4D68-8813-4C4714CA6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54E1BDD-E1F0-4464-8421-F5B785065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it-IT" dirty="0">
                <a:latin typeface="Cooper Black" panose="0208090404030B020404" pitchFamily="18" charset="0"/>
              </a:rPr>
              <a:t>Un asilo nido e una scuola dell’infanzia che </a:t>
            </a:r>
            <a:r>
              <a:rPr lang="it-IT" dirty="0">
                <a:solidFill>
                  <a:srgbClr val="FF0000"/>
                </a:solidFill>
                <a:latin typeface="Cooper Black" panose="0208090404030B020404" pitchFamily="18" charset="0"/>
              </a:rPr>
              <a:t>accolgono</a:t>
            </a:r>
            <a:r>
              <a:rPr lang="it-IT" dirty="0">
                <a:latin typeface="Cooper Black" panose="0208090404030B020404" pitchFamily="18" charset="0"/>
              </a:rPr>
              <a:t> si devono porre come luoghi che garantiscano la qualità e la bontà delle relazioni educative e formative a tutela della crescita, della progettualità e di una serena condivisione di idee e pratiche.</a:t>
            </a:r>
          </a:p>
          <a:p>
            <a:pPr marL="0" indent="0" algn="ctr">
              <a:buNone/>
            </a:pPr>
            <a:endParaRPr lang="it-IT" dirty="0">
              <a:latin typeface="Cooper Black" panose="0208090404030B020404" pitchFamily="18" charset="0"/>
            </a:endParaRPr>
          </a:p>
          <a:p>
            <a:pPr marL="0" indent="0" algn="ctr">
              <a:buNone/>
            </a:pPr>
            <a:r>
              <a:rPr lang="it-IT" dirty="0">
                <a:latin typeface="Cooper Black" panose="0208090404030B020404" pitchFamily="18" charset="0"/>
              </a:rPr>
              <a:t>Ogni giorno dobbiamo impegnarci a realizzare </a:t>
            </a:r>
            <a:r>
              <a:rPr lang="it-IT" dirty="0">
                <a:solidFill>
                  <a:srgbClr val="FF0000"/>
                </a:solidFill>
                <a:latin typeface="Cooper Black" panose="0208090404030B020404" pitchFamily="18" charset="0"/>
              </a:rPr>
              <a:t>accoglienza</a:t>
            </a:r>
            <a:r>
              <a:rPr lang="it-IT" dirty="0">
                <a:latin typeface="Cooper Black" panose="0208090404030B020404" pitchFamily="18" charset="0"/>
              </a:rPr>
              <a:t> e rispetto attraverso strategie di ascolto e partecipazione che promuovono il sostegno reciproco.</a:t>
            </a:r>
          </a:p>
          <a:p>
            <a:pPr marL="0" indent="0" algn="ctr">
              <a:buNone/>
            </a:pPr>
            <a:endParaRPr lang="it-IT" dirty="0">
              <a:latin typeface="Cooper Black" panose="0208090404030B020404" pitchFamily="18" charset="0"/>
            </a:endParaRPr>
          </a:p>
          <a:p>
            <a:pPr marL="0" indent="0" algn="ctr">
              <a:buNone/>
            </a:pPr>
            <a:r>
              <a:rPr lang="it-IT" dirty="0">
                <a:latin typeface="Cooper Black" panose="0208090404030B020404" pitchFamily="18" charset="0"/>
              </a:rPr>
              <a:t>I bambini e le bambine, così come i genitori, devono essere </a:t>
            </a:r>
            <a:r>
              <a:rPr lang="it-IT" dirty="0">
                <a:solidFill>
                  <a:srgbClr val="FF0000"/>
                </a:solidFill>
                <a:latin typeface="Cooper Black" panose="0208090404030B020404" pitchFamily="18" charset="0"/>
              </a:rPr>
              <a:t>accolti</a:t>
            </a:r>
            <a:r>
              <a:rPr lang="it-IT" dirty="0">
                <a:latin typeface="Cooper Black" panose="0208090404030B020404" pitchFamily="18" charset="0"/>
              </a:rPr>
              <a:t> come persone nella loro unicità e come elementi facenti parte di famiglie che hanno radici, connotazioni, storie e aspettative diverse.</a:t>
            </a:r>
          </a:p>
          <a:p>
            <a:pPr marL="0" indent="0">
              <a:buNone/>
            </a:pPr>
            <a:endParaRPr lang="it-IT" dirty="0"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149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B04E66-9077-4A27-A46B-FEDA90E8D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CFC9B45-3AEA-4ADA-9FCD-C89D2FB1A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25"/>
            <a:ext cx="9144000" cy="9144000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44E1C5-4F02-4634-9022-0C90F8B5C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4" y="105273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it-IT" dirty="0">
                <a:latin typeface="Cooper Black" panose="0208090404030B020404" pitchFamily="18" charset="0"/>
              </a:rPr>
              <a:t>Educatori e insegnanti, offrendo il loro supporto professionale, non devono dimenticare che bambini e adulti hanno bisogno di essere riconosciuti e compresi, </a:t>
            </a:r>
            <a:r>
              <a:rPr lang="it-IT" dirty="0">
                <a:solidFill>
                  <a:srgbClr val="FF0000"/>
                </a:solidFill>
                <a:latin typeface="Cooper Black" panose="0208090404030B020404" pitchFamily="18" charset="0"/>
              </a:rPr>
              <a:t>accolti</a:t>
            </a:r>
            <a:r>
              <a:rPr lang="it-IT" dirty="0">
                <a:latin typeface="Cooper Black" panose="0208090404030B020404" pitchFamily="18" charset="0"/>
              </a:rPr>
              <a:t> come portatori di qualità e attitudini ma anche di bisogni e domande.</a:t>
            </a:r>
          </a:p>
          <a:p>
            <a:pPr marL="0" indent="0" algn="ctr">
              <a:buNone/>
            </a:pPr>
            <a:endParaRPr lang="it-IT" dirty="0">
              <a:latin typeface="Cooper Black" panose="0208090404030B020404" pitchFamily="18" charset="0"/>
            </a:endParaRPr>
          </a:p>
          <a:p>
            <a:pPr marL="0" indent="0" algn="ctr">
              <a:buNone/>
            </a:pPr>
            <a:r>
              <a:rPr lang="it-IT" dirty="0">
                <a:latin typeface="Cooper Black" panose="0208090404030B020404" pitchFamily="18" charset="0"/>
              </a:rPr>
              <a:t>Le aspettative dei genitori nei confronti degli educatori e degli insegnanti, se da una parte spaventano, dall’altra gratificano perché rendono un’immagine dei servizi educativi e delle figure professionali che vi operano, che implica fiducia, stima, riconoscimento.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54097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egnaposto contenuto 11">
            <a:extLst>
              <a:ext uri="{FF2B5EF4-FFF2-40B4-BE49-F238E27FC236}">
                <a16:creationId xmlns:a16="http://schemas.microsoft.com/office/drawing/2014/main" id="{4A068022-2F31-42DB-82AD-A95E434F41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06" y="341757"/>
            <a:ext cx="8230986" cy="6174486"/>
          </a:xfrm>
        </p:spPr>
      </p:pic>
      <p:sp>
        <p:nvSpPr>
          <p:cNvPr id="5" name="Titolo 4">
            <a:extLst>
              <a:ext uri="{FF2B5EF4-FFF2-40B4-BE49-F238E27FC236}">
                <a16:creationId xmlns:a16="http://schemas.microsoft.com/office/drawing/2014/main" id="{4FC81877-A35E-4422-BBD5-B70FDA3BD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094639">
            <a:off x="2725528" y="2267393"/>
            <a:ext cx="5683013" cy="2736304"/>
          </a:xfrm>
        </p:spPr>
        <p:txBody>
          <a:bodyPr>
            <a:noAutofit/>
          </a:bodyPr>
          <a:lstStyle/>
          <a:p>
            <a:r>
              <a:rPr lang="it-IT" sz="4800" dirty="0">
                <a:solidFill>
                  <a:srgbClr val="FF0000"/>
                </a:solidFill>
                <a:latin typeface="Rage Italic" panose="03070502040507070304" pitchFamily="66" charset="0"/>
              </a:rPr>
              <a:t>Strade</a:t>
            </a:r>
            <a:r>
              <a:rPr lang="it-IT" sz="4800" dirty="0">
                <a:latin typeface="Rage Italic" panose="03070502040507070304" pitchFamily="66" charset="0"/>
              </a:rPr>
              <a:t> </a:t>
            </a:r>
            <a:r>
              <a:rPr lang="it-IT" sz="4800" dirty="0">
                <a:solidFill>
                  <a:srgbClr val="FF5050"/>
                </a:solidFill>
                <a:latin typeface="Rage Italic" panose="03070502040507070304" pitchFamily="66" charset="0"/>
              </a:rPr>
              <a:t>difficili </a:t>
            </a:r>
            <a:r>
              <a:rPr lang="it-IT" sz="4800" dirty="0">
                <a:solidFill>
                  <a:srgbClr val="FF0066"/>
                </a:solidFill>
                <a:latin typeface="Rage Italic" panose="03070502040507070304" pitchFamily="66" charset="0"/>
              </a:rPr>
              <a:t>e faticose </a:t>
            </a:r>
            <a:r>
              <a:rPr lang="it-IT" sz="4800" dirty="0">
                <a:solidFill>
                  <a:srgbClr val="FF3399"/>
                </a:solidFill>
                <a:latin typeface="Rage Italic" panose="03070502040507070304" pitchFamily="66" charset="0"/>
              </a:rPr>
              <a:t>spesso </a:t>
            </a:r>
            <a:r>
              <a:rPr lang="it-IT" sz="4800" dirty="0">
                <a:solidFill>
                  <a:srgbClr val="FF00FF"/>
                </a:solidFill>
                <a:latin typeface="Rage Italic" panose="03070502040507070304" pitchFamily="66" charset="0"/>
              </a:rPr>
              <a:t>conducono  a </a:t>
            </a:r>
            <a:r>
              <a:rPr lang="it-IT" sz="4800" dirty="0">
                <a:solidFill>
                  <a:srgbClr val="CC00CC"/>
                </a:solidFill>
                <a:latin typeface="Rage Italic" panose="03070502040507070304" pitchFamily="66" charset="0"/>
              </a:rPr>
              <a:t>bellissime </a:t>
            </a:r>
            <a:r>
              <a:rPr lang="it-IT" sz="4800" dirty="0">
                <a:solidFill>
                  <a:srgbClr val="990099"/>
                </a:solidFill>
                <a:latin typeface="Rage Italic" panose="03070502040507070304" pitchFamily="66" charset="0"/>
              </a:rPr>
              <a:t>destinazioni</a:t>
            </a:r>
          </a:p>
        </p:txBody>
      </p:sp>
      <p:pic>
        <p:nvPicPr>
          <p:cNvPr id="13" name="Marco_Mengoni_Esseri_Umani_CBR_256k">
            <a:hlinkClick r:id="" action="ppaction://media"/>
            <a:extLst>
              <a:ext uri="{FF2B5EF4-FFF2-40B4-BE49-F238E27FC236}">
                <a16:creationId xmlns:a16="http://schemas.microsoft.com/office/drawing/2014/main" id="{2C7C270F-D592-4EB5-84B6-371D41FC9C7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75656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7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9312AE3A-D3F8-4E0A-909C-69E0BE34C9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9" y="-1430500"/>
            <a:ext cx="9082626" cy="8750068"/>
          </a:xfr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B4685F17-843A-445C-85E1-45C0F5A37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7187" y="2418544"/>
            <a:ext cx="3052966" cy="646331"/>
          </a:xfrm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FF0000"/>
                </a:solidFill>
                <a:latin typeface="Cooper Black" panose="0208090404030B020404" pitchFamily="18" charset="0"/>
              </a:rPr>
              <a:t>Il bambino che  arriva a scuola ha lo zaino con dentro la famiglia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E55A22-9C7A-403B-8511-8B4108E19264}"/>
              </a:ext>
            </a:extLst>
          </p:cNvPr>
          <p:cNvSpPr txBox="1"/>
          <p:nvPr/>
        </p:nvSpPr>
        <p:spPr>
          <a:xfrm>
            <a:off x="1267007" y="359282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B050"/>
                </a:solidFill>
                <a:latin typeface="Cooper Black" panose="0208090404030B020404" pitchFamily="18" charset="0"/>
              </a:rPr>
              <a:t>I bambini ci devono interessare non piacere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E753311-6991-4370-B33A-A1F119C31DAB}"/>
              </a:ext>
            </a:extLst>
          </p:cNvPr>
          <p:cNvSpPr txBox="1"/>
          <p:nvPr/>
        </p:nvSpPr>
        <p:spPr>
          <a:xfrm>
            <a:off x="3464415" y="471655"/>
            <a:ext cx="22740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B0F0"/>
                </a:solidFill>
                <a:latin typeface="Cooper Black" panose="0208090404030B020404" pitchFamily="18" charset="0"/>
              </a:rPr>
              <a:t>Avere delicatezza nei confronti del bambino significa avere delicatezza nell’uomo e nella donna che verrà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F8709FE-5AEA-467A-8AD3-A03090F2D146}"/>
              </a:ext>
            </a:extLst>
          </p:cNvPr>
          <p:cNvSpPr txBox="1"/>
          <p:nvPr/>
        </p:nvSpPr>
        <p:spPr>
          <a:xfrm>
            <a:off x="1303105" y="1190208"/>
            <a:ext cx="2016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FF0066"/>
                </a:solidFill>
                <a:latin typeface="Cooper Black" panose="0208090404030B020404" pitchFamily="18" charset="0"/>
              </a:rPr>
              <a:t>La normalità negli esseri umani non esiste, esiste solo nelle </a:t>
            </a:r>
            <a:r>
              <a:rPr lang="it-IT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macchine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921A46A-7626-4F8B-A404-1556E333A2B5}"/>
              </a:ext>
            </a:extLst>
          </p:cNvPr>
          <p:cNvSpPr txBox="1"/>
          <p:nvPr/>
        </p:nvSpPr>
        <p:spPr>
          <a:xfrm>
            <a:off x="5742510" y="1135185"/>
            <a:ext cx="15841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3">
                    <a:lumMod val="75000"/>
                  </a:schemeClr>
                </a:solidFill>
                <a:latin typeface="Cooper Black" panose="0208090404030B020404" pitchFamily="18" charset="0"/>
              </a:rPr>
              <a:t>Sviluppare il pensiero laterale ci aiuta  a scegliere le parole giuste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26459C3-1FD9-4360-AA56-038553A62454}"/>
              </a:ext>
            </a:extLst>
          </p:cNvPr>
          <p:cNvSpPr txBox="1"/>
          <p:nvPr/>
        </p:nvSpPr>
        <p:spPr>
          <a:xfrm>
            <a:off x="4056177" y="3592822"/>
            <a:ext cx="376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È facile dare la gratificazione quando tutto va bene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50655B8-DC2C-4BFB-93A7-B0362715B6B7}"/>
              </a:ext>
            </a:extLst>
          </p:cNvPr>
          <p:cNvSpPr txBox="1"/>
          <p:nvPr/>
        </p:nvSpPr>
        <p:spPr>
          <a:xfrm>
            <a:off x="1624424" y="4228338"/>
            <a:ext cx="6206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CC00CC"/>
                </a:solidFill>
                <a:latin typeface="Cooper Black" panose="0208090404030B020404" pitchFamily="18" charset="0"/>
              </a:rPr>
              <a:t>Dobbiamo avere il coraggio di riconoscere i nostri pregiudizi e giudizi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33D2C72-B10C-488F-AC09-41C35F4130D8}"/>
              </a:ext>
            </a:extLst>
          </p:cNvPr>
          <p:cNvSpPr txBox="1"/>
          <p:nvPr/>
        </p:nvSpPr>
        <p:spPr>
          <a:xfrm>
            <a:off x="1303106" y="5830389"/>
            <a:ext cx="6527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7030A0"/>
                </a:solidFill>
                <a:latin typeface="Cooper Black" panose="0208090404030B020404" pitchFamily="18" charset="0"/>
              </a:rPr>
              <a:t>Dobbiamo prenderci cura di ogni aspetto del nostro approccio all’accoglienza, riconoscendo i nostri limiti e cercando di migliorare sempre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8561611-5C0E-4662-8950-F14A251C9719}"/>
              </a:ext>
            </a:extLst>
          </p:cNvPr>
          <p:cNvSpPr txBox="1"/>
          <p:nvPr/>
        </p:nvSpPr>
        <p:spPr>
          <a:xfrm>
            <a:off x="965716" y="5253727"/>
            <a:ext cx="72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Soffermarci a vedere l’anima di ogni bambino</a:t>
            </a:r>
          </a:p>
        </p:txBody>
      </p:sp>
    </p:spTree>
    <p:extLst>
      <p:ext uri="{BB962C8B-B14F-4D97-AF65-F5344CB8AC3E}">
        <p14:creationId xmlns:p14="http://schemas.microsoft.com/office/powerpoint/2010/main" val="331201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F38C51-9038-4A59-9E7C-AE9EF057A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4D8925E-95DF-4F5E-A4E1-A1CA1C77D4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694"/>
            <a:ext cx="9144000" cy="9144000"/>
          </a:xfrm>
          <a:prstGeom prst="rect">
            <a:avLst/>
          </a:prstGeom>
        </p:spPr>
      </p:pic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CB763F-09E7-4558-8985-580E34C3F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22004"/>
            <a:ext cx="8363272" cy="47337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rPr>
              <a:t>Grazie per l’attenzione</a:t>
            </a:r>
          </a:p>
          <a:p>
            <a:pPr marL="0" indent="0" algn="ctr">
              <a:buNone/>
            </a:pPr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rPr>
              <a:t>E per tutto quello che ci avete dato</a:t>
            </a:r>
          </a:p>
          <a:p>
            <a:pPr marL="0" indent="0" algn="ctr">
              <a:buNone/>
            </a:pP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nch Script MT" panose="03020402040607040605" pitchFamily="66" charset="0"/>
            </a:endParaRPr>
          </a:p>
          <a:p>
            <a:pPr marL="0" indent="0" algn="ctr">
              <a:buNone/>
            </a:pP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nch Script MT" panose="03020402040607040605" pitchFamily="66" charset="0"/>
            </a:endParaRPr>
          </a:p>
          <a:p>
            <a:pPr marL="0" indent="0" algn="ctr">
              <a:buNone/>
            </a:pP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rPr>
              <a:t>Un grazie speciale alla ‘’nostra’’ Marcella </a:t>
            </a:r>
          </a:p>
        </p:txBody>
      </p:sp>
    </p:spTree>
    <p:extLst>
      <p:ext uri="{BB962C8B-B14F-4D97-AF65-F5344CB8AC3E}">
        <p14:creationId xmlns:p14="http://schemas.microsoft.com/office/powerpoint/2010/main" val="232996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09C54530-063E-4BF8-91D2-CC6E107E02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9392"/>
            <a:ext cx="9361040" cy="7056784"/>
          </a:xfr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CB0C52A1-464F-4069-92BB-95ABA2AA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8575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it-IT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Questo corso ci ha dato l’opportunità di riflettere </a:t>
            </a: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Rivolgendo in particolar modo l’attenzione ad aspetti che spesso risultano scontati</a:t>
            </a:r>
          </a:p>
        </p:txBody>
      </p:sp>
    </p:spTree>
    <p:extLst>
      <p:ext uri="{BB962C8B-B14F-4D97-AF65-F5344CB8AC3E}">
        <p14:creationId xmlns:p14="http://schemas.microsoft.com/office/powerpoint/2010/main" val="180999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2012B9-40E1-4806-AA16-44F5B07E2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F40C2C6-0817-441B-98A7-AA01122585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9"/>
          <a:stretch/>
        </p:blipFill>
        <p:spPr>
          <a:xfrm>
            <a:off x="2704763" y="4634965"/>
            <a:ext cx="3236854" cy="2123383"/>
          </a:xfrm>
          <a:prstGeom prst="rect">
            <a:avLst/>
          </a:prstGeom>
        </p:spPr>
      </p:pic>
      <p:sp>
        <p:nvSpPr>
          <p:cNvPr id="11" name="Bolla: nuvola 10">
            <a:extLst>
              <a:ext uri="{FF2B5EF4-FFF2-40B4-BE49-F238E27FC236}">
                <a16:creationId xmlns:a16="http://schemas.microsoft.com/office/drawing/2014/main" id="{640DD3BE-9D27-44A3-BE48-A0F481303FC4}"/>
              </a:ext>
            </a:extLst>
          </p:cNvPr>
          <p:cNvSpPr/>
          <p:nvPr/>
        </p:nvSpPr>
        <p:spPr>
          <a:xfrm>
            <a:off x="955486" y="141871"/>
            <a:ext cx="7233027" cy="4081028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Segnaposto contenuto 14">
            <a:extLst>
              <a:ext uri="{FF2B5EF4-FFF2-40B4-BE49-F238E27FC236}">
                <a16:creationId xmlns:a16="http://schemas.microsoft.com/office/drawing/2014/main" id="{43080260-08E7-4CA2-85D8-8352CF756A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519" y="2287051"/>
            <a:ext cx="1845521" cy="1468646"/>
          </a:xfr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A1A8635-D7B3-446C-B30B-1EFE7F10E7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27015"/>
            <a:ext cx="1738134" cy="1536048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C56FA924-79BB-4FEA-8AEC-D243E5CCC1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531" y="530283"/>
            <a:ext cx="1745820" cy="1399073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D1E8165-371B-4E68-9FB4-6D75F421D41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589" y="2088355"/>
            <a:ext cx="2005643" cy="1399073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7AB0C6A3-3687-45ED-91CD-C9DC63CCB33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318" y="710473"/>
            <a:ext cx="1517140" cy="1215684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AADA8DE-2BA4-4413-9DEC-CE7DB57F2CF9}"/>
              </a:ext>
            </a:extLst>
          </p:cNvPr>
          <p:cNvSpPr txBox="1"/>
          <p:nvPr/>
        </p:nvSpPr>
        <p:spPr>
          <a:xfrm>
            <a:off x="6546888" y="6398696"/>
            <a:ext cx="2150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  <a:latin typeface="Arial Black" panose="020B0A04020102020204" pitchFamily="34" charset="0"/>
              </a:rPr>
              <a:t>PICCOLO UOVO</a:t>
            </a:r>
          </a:p>
        </p:txBody>
      </p:sp>
    </p:spTree>
    <p:extLst>
      <p:ext uri="{BB962C8B-B14F-4D97-AF65-F5344CB8AC3E}">
        <p14:creationId xmlns:p14="http://schemas.microsoft.com/office/powerpoint/2010/main" val="381801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09370DB-A549-4DFA-918F-D0CF5AC5B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77251"/>
          </a:xfrm>
          <a:prstGeom prst="rect">
            <a:avLst/>
          </a:prstGeom>
        </p:spPr>
      </p:pic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25B3BA34-DF7C-4A61-8AC5-4899A54DF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426" y="4156940"/>
            <a:ext cx="3888432" cy="114300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>
              <a:highlight>
                <a:srgbClr val="00FFFF"/>
              </a:highlight>
            </a:endParaRPr>
          </a:p>
          <a:p>
            <a:pPr marL="0" indent="0" algn="ctr">
              <a:buNone/>
            </a:pPr>
            <a:r>
              <a:rPr lang="it-IT" dirty="0">
                <a:highlight>
                  <a:srgbClr val="00FFFF"/>
                </a:highlight>
                <a:latin typeface="Broadway" panose="04040905080B02020502" pitchFamily="82" charset="0"/>
              </a:rPr>
              <a:t>Assenza del valore educativo</a:t>
            </a:r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DE04DD53-4082-4F30-BC8F-C8A023521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97974" y="4327377"/>
            <a:ext cx="4038600" cy="11087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dirty="0">
                <a:highlight>
                  <a:srgbClr val="00FFFF"/>
                </a:highlight>
                <a:latin typeface="Broadway" panose="04040905080B02020502" pitchFamily="82" charset="0"/>
              </a:rPr>
              <a:t>Importanza della continuità del nido e della scuola dell’infanzia con la famiglia</a:t>
            </a: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C6A8629F-271E-47C7-B74D-E2540578BD6B}"/>
              </a:ext>
            </a:extLst>
          </p:cNvPr>
          <p:cNvCxnSpPr>
            <a:cxnSpLocks/>
          </p:cNvCxnSpPr>
          <p:nvPr/>
        </p:nvCxnSpPr>
        <p:spPr>
          <a:xfrm flipH="1">
            <a:off x="827584" y="1124744"/>
            <a:ext cx="2214500" cy="257677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DDA9867F-E620-499C-84AF-44E992869981}"/>
              </a:ext>
            </a:extLst>
          </p:cNvPr>
          <p:cNvCxnSpPr>
            <a:cxnSpLocks/>
          </p:cNvCxnSpPr>
          <p:nvPr/>
        </p:nvCxnSpPr>
        <p:spPr>
          <a:xfrm>
            <a:off x="5160045" y="1139024"/>
            <a:ext cx="1800200" cy="266429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53A5585F-E0A8-4267-8CF9-AD654F3F8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823"/>
            <a:ext cx="8229600" cy="1143000"/>
          </a:xfrm>
        </p:spPr>
        <p:txBody>
          <a:bodyPr/>
          <a:lstStyle/>
          <a:p>
            <a:r>
              <a:rPr lang="it-IT" dirty="0">
                <a:highlight>
                  <a:srgbClr val="00FFFF"/>
                </a:highlight>
                <a:latin typeface="Broadway" panose="04040905080B02020502" pitchFamily="82" charset="0"/>
              </a:rPr>
              <a:t>Mi delude</a:t>
            </a:r>
          </a:p>
        </p:txBody>
      </p:sp>
    </p:spTree>
    <p:extLst>
      <p:ext uri="{BB962C8B-B14F-4D97-AF65-F5344CB8AC3E}">
        <p14:creationId xmlns:p14="http://schemas.microsoft.com/office/powerpoint/2010/main" val="308415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2382E617-BF20-4AF6-AC79-4B0811E11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53096" cy="6948283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A9C5422A-F0A6-4A41-B332-938DBB5F28A9}"/>
              </a:ext>
            </a:extLst>
          </p:cNvPr>
          <p:cNvCxnSpPr>
            <a:cxnSpLocks/>
          </p:cNvCxnSpPr>
          <p:nvPr/>
        </p:nvCxnSpPr>
        <p:spPr>
          <a:xfrm>
            <a:off x="5199575" y="1423370"/>
            <a:ext cx="1892705" cy="2005630"/>
          </a:xfrm>
          <a:prstGeom prst="straightConnector1">
            <a:avLst/>
          </a:prstGeom>
          <a:ln w="76200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51404AE6-C36E-4F99-9F0B-74576A72CF9B}"/>
              </a:ext>
            </a:extLst>
          </p:cNvPr>
          <p:cNvCxnSpPr>
            <a:cxnSpLocks/>
          </p:cNvCxnSpPr>
          <p:nvPr/>
        </p:nvCxnSpPr>
        <p:spPr>
          <a:xfrm flipH="1">
            <a:off x="1958872" y="1412776"/>
            <a:ext cx="1965056" cy="2376264"/>
          </a:xfrm>
          <a:prstGeom prst="straightConnector1">
            <a:avLst/>
          </a:prstGeom>
          <a:ln w="76200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9C51CA88-5299-4332-A23C-8D8106B8C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09"/>
            <a:ext cx="8229600" cy="1143000"/>
          </a:xfrm>
        </p:spPr>
        <p:txBody>
          <a:bodyPr/>
          <a:lstStyle/>
          <a:p>
            <a:r>
              <a:rPr lang="it-IT" dirty="0">
                <a:highlight>
                  <a:srgbClr val="FF00FF"/>
                </a:highlight>
                <a:latin typeface="Broadway" panose="04040905080B02020502" pitchFamily="82" charset="0"/>
              </a:rPr>
              <a:t>Mi gratifica 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9EDFD7D-E013-4E14-89CC-5591DBD9C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2120" y="3933056"/>
            <a:ext cx="3354557" cy="1731281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>
                <a:highlight>
                  <a:srgbClr val="FF00FF"/>
                </a:highlight>
                <a:latin typeface="Broadway" panose="04040905080B02020502" pitchFamily="82" charset="0"/>
              </a:rPr>
              <a:t>Condivisione e riconoscimento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0972AAE-F334-48AB-85AC-9458F20E20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3982158"/>
            <a:ext cx="2255180" cy="816538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>
                <a:highlight>
                  <a:srgbClr val="FF00FF"/>
                </a:highlight>
                <a:latin typeface="Broadway" panose="04040905080B02020502" pitchFamily="82" charset="0"/>
              </a:rPr>
              <a:t>Fiducia</a:t>
            </a:r>
          </a:p>
        </p:txBody>
      </p:sp>
    </p:spTree>
    <p:extLst>
      <p:ext uri="{BB962C8B-B14F-4D97-AF65-F5344CB8AC3E}">
        <p14:creationId xmlns:p14="http://schemas.microsoft.com/office/powerpoint/2010/main" val="17360104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1EE94AA4-A25B-4AB5-884C-6166CDB4C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00293" cy="6858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76EE6128-1560-4E1C-911A-DBF59C3AD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053" y="291481"/>
            <a:ext cx="8229600" cy="1143000"/>
          </a:xfrm>
        </p:spPr>
        <p:txBody>
          <a:bodyPr/>
          <a:lstStyle/>
          <a:p>
            <a:r>
              <a:rPr lang="it-IT" dirty="0">
                <a:highlight>
                  <a:srgbClr val="00FF00"/>
                </a:highlight>
                <a:latin typeface="Broadway" panose="04040905080B02020502" pitchFamily="82" charset="0"/>
              </a:rPr>
              <a:t>Mi aspetto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C3EC63-B61E-4514-B29C-74CC9D8730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779" y="1808820"/>
            <a:ext cx="2304256" cy="2448770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>
                <a:highlight>
                  <a:srgbClr val="00FF00"/>
                </a:highlight>
                <a:latin typeface="Broadway" panose="04040905080B02020502" pitchFamily="82" charset="0"/>
              </a:rPr>
              <a:t>Fiducia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60AB7DA-E8A3-4D21-A2AC-422784F0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34280" y="2157618"/>
            <a:ext cx="2814452" cy="1886818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>
                <a:highlight>
                  <a:srgbClr val="00FF00"/>
                </a:highlight>
                <a:latin typeface="Broadway" panose="04040905080B02020502" pitchFamily="82" charset="0"/>
              </a:rPr>
              <a:t>Condivisione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C6AAC92C-2334-40F2-B281-D4054E673655}"/>
              </a:ext>
            </a:extLst>
          </p:cNvPr>
          <p:cNvCxnSpPr>
            <a:cxnSpLocks/>
          </p:cNvCxnSpPr>
          <p:nvPr/>
        </p:nvCxnSpPr>
        <p:spPr>
          <a:xfrm flipH="1">
            <a:off x="1573221" y="1524881"/>
            <a:ext cx="1379819" cy="1133736"/>
          </a:xfrm>
          <a:prstGeom prst="straightConnector1">
            <a:avLst/>
          </a:prstGeom>
          <a:ln w="7620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63A7B52-A824-4579-86AE-F070DF5782EF}"/>
              </a:ext>
            </a:extLst>
          </p:cNvPr>
          <p:cNvCxnSpPr>
            <a:cxnSpLocks/>
          </p:cNvCxnSpPr>
          <p:nvPr/>
        </p:nvCxnSpPr>
        <p:spPr>
          <a:xfrm>
            <a:off x="4355976" y="1524881"/>
            <a:ext cx="0" cy="1421779"/>
          </a:xfrm>
          <a:prstGeom prst="straightConnector1">
            <a:avLst/>
          </a:prstGeom>
          <a:ln w="7620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42FF1531-83EF-496B-B243-25AE66CD94DC}"/>
              </a:ext>
            </a:extLst>
          </p:cNvPr>
          <p:cNvCxnSpPr>
            <a:cxnSpLocks/>
          </p:cNvCxnSpPr>
          <p:nvPr/>
        </p:nvCxnSpPr>
        <p:spPr>
          <a:xfrm>
            <a:off x="5770023" y="1434481"/>
            <a:ext cx="1682297" cy="1207621"/>
          </a:xfrm>
          <a:prstGeom prst="straightConnector1">
            <a:avLst/>
          </a:prstGeom>
          <a:ln w="7620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3D1EBF6-5774-4F61-886F-E8631FA63321}"/>
              </a:ext>
            </a:extLst>
          </p:cNvPr>
          <p:cNvSpPr txBox="1"/>
          <p:nvPr/>
        </p:nvSpPr>
        <p:spPr>
          <a:xfrm>
            <a:off x="6362977" y="2839417"/>
            <a:ext cx="2632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highlight>
                  <a:srgbClr val="00FF00"/>
                </a:highlight>
                <a:latin typeface="Broadway" panose="04040905080B02020502" pitchFamily="82" charset="0"/>
              </a:rPr>
              <a:t>Continuità</a:t>
            </a:r>
          </a:p>
        </p:txBody>
      </p:sp>
    </p:spTree>
    <p:extLst>
      <p:ext uri="{BB962C8B-B14F-4D97-AF65-F5344CB8AC3E}">
        <p14:creationId xmlns:p14="http://schemas.microsoft.com/office/powerpoint/2010/main" val="213055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17CF9D-D252-4200-A388-DFA294C66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858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4000" dirty="0">
                <a:latin typeface="Britannic Bold" panose="020B0903060703020204" pitchFamily="34" charset="0"/>
                <a:cs typeface="Aharoni" panose="02010803020104030203" pitchFamily="2" charset="-79"/>
              </a:rPr>
              <a:t>Secondo noi cosa si aspettano i genitori dal nido\scuola dell’infanzia </a:t>
            </a: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it-IT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Freccia in giù 8">
            <a:extLst>
              <a:ext uri="{FF2B5EF4-FFF2-40B4-BE49-F238E27FC236}">
                <a16:creationId xmlns:a16="http://schemas.microsoft.com/office/drawing/2014/main" id="{E4B47B3F-56B2-485A-97AB-76427841EAD3}"/>
              </a:ext>
            </a:extLst>
          </p:cNvPr>
          <p:cNvSpPr/>
          <p:nvPr/>
        </p:nvSpPr>
        <p:spPr>
          <a:xfrm>
            <a:off x="3857899" y="3967185"/>
            <a:ext cx="1428205" cy="93066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EBCED-D9DD-4AAF-A9C0-91966612D4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410" y="1908532"/>
            <a:ext cx="4014255" cy="2485599"/>
          </a:xfrm>
          <a:prstGeom prst="rect">
            <a:avLst/>
          </a:prstGeom>
        </p:spPr>
      </p:pic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FAE7FD1-1716-49B3-97B8-6C4E926DC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5496" y="1904494"/>
            <a:ext cx="2322928" cy="73241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  <a:t>Ambiente idoneo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93A03EF-9EEB-4D13-808D-75CFA4B2D5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1" b="30430"/>
          <a:stretch/>
        </p:blipFill>
        <p:spPr>
          <a:xfrm>
            <a:off x="335888" y="1908771"/>
            <a:ext cx="3740703" cy="2485360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CE2D33-E418-4018-969E-BCAF3E25A4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95736" y="1988840"/>
            <a:ext cx="1880855" cy="84705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/>
              <a:t>         </a:t>
            </a:r>
            <a: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  <a:t>Cura e accudimento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F1B15882-06DA-4C14-826D-0374AD9BF1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333" y="4991606"/>
            <a:ext cx="3069482" cy="1866394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B819DB4-3050-4FFF-B514-E449AD19AA41}"/>
              </a:ext>
            </a:extLst>
          </p:cNvPr>
          <p:cNvSpPr txBox="1"/>
          <p:nvPr/>
        </p:nvSpPr>
        <p:spPr>
          <a:xfrm>
            <a:off x="3347864" y="613215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latin typeface="Britannic Bold" panose="020B0903060703020204" pitchFamily="34" charset="0"/>
                <a:cs typeface="Aharoni" panose="02010803020104030203" pitchFamily="2" charset="-79"/>
              </a:rPr>
              <a:t>Benessere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08F184FD-B518-46AF-BDCD-EF2427CF4247}"/>
              </a:ext>
            </a:extLst>
          </p:cNvPr>
          <p:cNvCxnSpPr/>
          <p:nvPr/>
        </p:nvCxnSpPr>
        <p:spPr>
          <a:xfrm flipH="1">
            <a:off x="3563888" y="1340768"/>
            <a:ext cx="512704" cy="43204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C659D3F3-2F29-4D45-97C9-AE50739A03B5}"/>
              </a:ext>
            </a:extLst>
          </p:cNvPr>
          <p:cNvCxnSpPr/>
          <p:nvPr/>
        </p:nvCxnSpPr>
        <p:spPr>
          <a:xfrm>
            <a:off x="5286104" y="1340768"/>
            <a:ext cx="510032" cy="43204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5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4" grpId="0" build="p"/>
      <p:bldP spid="3" grpId="0" build="p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70146C-B395-4ECE-AF1C-0FFD41AB0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  <a:t>Secondo noi cosa si aspettano i genitori dagli educatori\insegnanti</a:t>
            </a: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it-IT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47BEF6-9C93-4BA2-AFCE-13F747D02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078" y="2452296"/>
            <a:ext cx="2854595" cy="705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3200" dirty="0">
                <a:latin typeface="Britannic Bold" panose="020B0903060703020204" pitchFamily="34" charset="0"/>
                <a:cs typeface="Aharoni" panose="02010803020104030203" pitchFamily="2" charset="-79"/>
              </a:rPr>
              <a:t>Disponibilità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76A08E3-E4E8-40DF-8D42-5285E2B85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98716" y="3645814"/>
            <a:ext cx="3384309" cy="100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>
                <a:latin typeface="Britannic Bold" panose="020B0903060703020204" pitchFamily="34" charset="0"/>
                <a:cs typeface="Aharoni" panose="02010803020104030203" pitchFamily="2" charset="-79"/>
              </a:rPr>
              <a:t>Accoglienza</a:t>
            </a:r>
            <a: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D89D716-F67A-4F80-8DA9-E7BBE7EC4CE1}"/>
              </a:ext>
            </a:extLst>
          </p:cNvPr>
          <p:cNvSpPr txBox="1"/>
          <p:nvPr/>
        </p:nvSpPr>
        <p:spPr>
          <a:xfrm>
            <a:off x="4078956" y="3035404"/>
            <a:ext cx="3384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Britannic Bold" panose="020B0903060703020204" pitchFamily="34" charset="0"/>
                <a:cs typeface="Aharoni" panose="02010803020104030203" pitchFamily="2" charset="-79"/>
              </a:rPr>
              <a:t>Professionalità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68260E1-1DC7-4B6F-AC6A-2A8E5394D3DD}"/>
              </a:ext>
            </a:extLst>
          </p:cNvPr>
          <p:cNvSpPr txBox="1"/>
          <p:nvPr/>
        </p:nvSpPr>
        <p:spPr>
          <a:xfrm>
            <a:off x="6443700" y="3770421"/>
            <a:ext cx="2700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Britannic Bold" panose="020B0903060703020204" pitchFamily="34" charset="0"/>
                <a:cs typeface="Aharoni" panose="02010803020104030203" pitchFamily="2" charset="-79"/>
              </a:rPr>
              <a:t>Imparzialità</a:t>
            </a:r>
            <a:r>
              <a:rPr lang="it-IT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38B43FC0-171B-45EF-9BAE-6EB9C7739D8B}"/>
              </a:ext>
            </a:extLst>
          </p:cNvPr>
          <p:cNvCxnSpPr>
            <a:cxnSpLocks/>
          </p:cNvCxnSpPr>
          <p:nvPr/>
        </p:nvCxnSpPr>
        <p:spPr>
          <a:xfrm flipH="1">
            <a:off x="1598716" y="1506401"/>
            <a:ext cx="1782748" cy="757065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A54E2C70-6DB7-4CBF-BADE-8BAF8C0FD226}"/>
              </a:ext>
            </a:extLst>
          </p:cNvPr>
          <p:cNvCxnSpPr>
            <a:cxnSpLocks/>
          </p:cNvCxnSpPr>
          <p:nvPr/>
        </p:nvCxnSpPr>
        <p:spPr>
          <a:xfrm flipH="1">
            <a:off x="3472911" y="1809272"/>
            <a:ext cx="615694" cy="158828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89DF8B65-1843-4C7C-B9C8-B0DD21A605DA}"/>
              </a:ext>
            </a:extLst>
          </p:cNvPr>
          <p:cNvCxnSpPr>
            <a:cxnSpLocks/>
          </p:cNvCxnSpPr>
          <p:nvPr/>
        </p:nvCxnSpPr>
        <p:spPr>
          <a:xfrm>
            <a:off x="5957900" y="1478037"/>
            <a:ext cx="1926468" cy="1849754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E22C0867-B2AF-4F99-992F-019034A7D448}"/>
              </a:ext>
            </a:extLst>
          </p:cNvPr>
          <p:cNvCxnSpPr>
            <a:cxnSpLocks/>
          </p:cNvCxnSpPr>
          <p:nvPr/>
        </p:nvCxnSpPr>
        <p:spPr>
          <a:xfrm>
            <a:off x="5055396" y="1728943"/>
            <a:ext cx="764727" cy="1156219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41885631-C459-421E-B514-45A0636C37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42"/>
          <a:stretch/>
        </p:blipFill>
        <p:spPr>
          <a:xfrm>
            <a:off x="0" y="4546535"/>
            <a:ext cx="9144000" cy="229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62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44164A-0C98-4654-8A43-4D1B21CD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88027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  <a:t>Secondo noi cosa si aspettano i genitori dai bambini</a:t>
            </a: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b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</a:br>
            <a:endParaRPr lang="it-IT" dirty="0">
              <a:latin typeface="Britannic Bold" panose="020B0903060703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C00C8A-9B5B-4A54-979D-302A724473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2155974"/>
            <a:ext cx="3024332" cy="127302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  <a:t>Serenità al distacco e al ricongiungimento 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A78AA8B-3CAB-4ACE-B9E9-6EE3AE4B6A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16090" y="3429000"/>
            <a:ext cx="2664293" cy="13332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dirty="0">
                <a:latin typeface="Britannic Bold" panose="020B0903060703020204" pitchFamily="34" charset="0"/>
                <a:cs typeface="Aharoni" panose="02010803020104030203" pitchFamily="2" charset="-79"/>
              </a:rPr>
              <a:t>Crescita, autonomia e socializzazione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B1EF53A-B470-49B5-8247-2210DC71536F}"/>
              </a:ext>
            </a:extLst>
          </p:cNvPr>
          <p:cNvSpPr txBox="1"/>
          <p:nvPr/>
        </p:nvSpPr>
        <p:spPr>
          <a:xfrm>
            <a:off x="6381720" y="1954620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Britannic Bold" panose="020B0903060703020204" pitchFamily="34" charset="0"/>
                <a:cs typeface="Aharoni" panose="02010803020104030203" pitchFamily="2" charset="-79"/>
              </a:rPr>
              <a:t>Apprendimento delle regole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0EAE83-2799-421C-BBD9-1E7A3D6D8270}"/>
              </a:ext>
            </a:extLst>
          </p:cNvPr>
          <p:cNvSpPr txBox="1"/>
          <p:nvPr/>
        </p:nvSpPr>
        <p:spPr>
          <a:xfrm>
            <a:off x="5373772" y="3117333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Britannic Bold" panose="020B0903060703020204" pitchFamily="34" charset="0"/>
              </a:rPr>
              <a:t>Raggiungimento di obbiettivi non calibrati all’età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0B7FF8FA-CD6B-4948-A635-6B6991D289DC}"/>
              </a:ext>
            </a:extLst>
          </p:cNvPr>
          <p:cNvCxnSpPr>
            <a:cxnSpLocks/>
          </p:cNvCxnSpPr>
          <p:nvPr/>
        </p:nvCxnSpPr>
        <p:spPr>
          <a:xfrm flipH="1">
            <a:off x="2952328" y="1556792"/>
            <a:ext cx="899592" cy="599182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0C3B912D-C574-442F-8848-585208464535}"/>
              </a:ext>
            </a:extLst>
          </p:cNvPr>
          <p:cNvCxnSpPr>
            <a:cxnSpLocks/>
          </p:cNvCxnSpPr>
          <p:nvPr/>
        </p:nvCxnSpPr>
        <p:spPr>
          <a:xfrm flipH="1">
            <a:off x="4058431" y="1677691"/>
            <a:ext cx="297545" cy="1605735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39238080-A0BF-45AA-83C9-418165FC564B}"/>
              </a:ext>
            </a:extLst>
          </p:cNvPr>
          <p:cNvCxnSpPr>
            <a:cxnSpLocks/>
          </p:cNvCxnSpPr>
          <p:nvPr/>
        </p:nvCxnSpPr>
        <p:spPr>
          <a:xfrm>
            <a:off x="5085570" y="1680493"/>
            <a:ext cx="720085" cy="132027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07082BF5-9091-4F9F-A2CD-E633F5470AB2}"/>
              </a:ext>
            </a:extLst>
          </p:cNvPr>
          <p:cNvCxnSpPr/>
          <p:nvPr/>
        </p:nvCxnSpPr>
        <p:spPr>
          <a:xfrm>
            <a:off x="5796136" y="1547665"/>
            <a:ext cx="504056" cy="44972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magine 19">
            <a:extLst>
              <a:ext uri="{FF2B5EF4-FFF2-40B4-BE49-F238E27FC236}">
                <a16:creationId xmlns:a16="http://schemas.microsoft.com/office/drawing/2014/main" id="{E059004B-E774-444D-B026-C0B14DD3C8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14" b="11518"/>
          <a:stretch/>
        </p:blipFill>
        <p:spPr>
          <a:xfrm>
            <a:off x="-33148" y="4649378"/>
            <a:ext cx="9177148" cy="232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67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461</Words>
  <Application>Microsoft Office PowerPoint</Application>
  <PresentationFormat>Presentazione su schermo (4:3)</PresentationFormat>
  <Paragraphs>64</Paragraphs>
  <Slides>15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6" baseType="lpstr">
      <vt:lpstr>Aharoni</vt:lpstr>
      <vt:lpstr>Arial</vt:lpstr>
      <vt:lpstr>Arial Black</vt:lpstr>
      <vt:lpstr>Britannic Bold</vt:lpstr>
      <vt:lpstr>Broadway</vt:lpstr>
      <vt:lpstr>Calibri</vt:lpstr>
      <vt:lpstr>Cooper Black</vt:lpstr>
      <vt:lpstr>Edwardian Script ITC</vt:lpstr>
      <vt:lpstr>French Script MT</vt:lpstr>
      <vt:lpstr>Rage Italic</vt:lpstr>
      <vt:lpstr>Tema di Office</vt:lpstr>
      <vt:lpstr>Accoglienza </vt:lpstr>
      <vt:lpstr>Questo corso ci ha dato l’opportunità di riflettere        Rivolgendo in particolar modo l’attenzione ad aspetti che spesso risultano scontati</vt:lpstr>
      <vt:lpstr>Presentazione standard di PowerPoint</vt:lpstr>
      <vt:lpstr>Mi delude</vt:lpstr>
      <vt:lpstr>Mi gratifica </vt:lpstr>
      <vt:lpstr>Mi aspetto</vt:lpstr>
      <vt:lpstr>Secondo noi cosa si aspettano i genitori dal nido\scuola dell’infanzia         </vt:lpstr>
      <vt:lpstr>Secondo noi cosa si aspettano i genitori dagli educatori\insegnanti         </vt:lpstr>
      <vt:lpstr>Secondo noi cosa si aspettano i genitori dai bambini         </vt:lpstr>
      <vt:lpstr>Secondo noi i genitori cosa intendono per partecipazione alla vita nido\scuola dell’infanzia          </vt:lpstr>
      <vt:lpstr>Presentazione standard di PowerPoint</vt:lpstr>
      <vt:lpstr>Presentazione standard di PowerPoint</vt:lpstr>
      <vt:lpstr>Strade difficili e faticose spesso conducono  a bellissime destinazioni</vt:lpstr>
      <vt:lpstr>Il bambino che  arriva a scuola ha lo zaino con dentro la famiglia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Accoglienza </dc:title>
  <cp:lastModifiedBy>albe</cp:lastModifiedBy>
  <cp:revision>58</cp:revision>
  <dcterms:modified xsi:type="dcterms:W3CDTF">2018-06-22T12:47:33Z</dcterms:modified>
</cp:coreProperties>
</file>